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10"/>
  </p:notesMasterIdLst>
  <p:handoutMasterIdLst>
    <p:handoutMasterId r:id="rId11"/>
  </p:handoutMasterIdLst>
  <p:sldIdLst>
    <p:sldId id="967" r:id="rId2"/>
    <p:sldId id="968" r:id="rId3"/>
    <p:sldId id="969" r:id="rId4"/>
    <p:sldId id="970" r:id="rId5"/>
    <p:sldId id="971" r:id="rId6"/>
    <p:sldId id="972" r:id="rId7"/>
    <p:sldId id="973" r:id="rId8"/>
    <p:sldId id="974" r:id="rId9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12"/>
      <p:bold r:id="rId13"/>
    </p:embeddedFont>
    <p:embeddedFont>
      <p:font typeface="HY견고딕" panose="02030600000101010101" pitchFamily="18" charset="-127"/>
      <p:regular r:id="rId14"/>
    </p:embeddedFont>
    <p:embeddedFont>
      <p:font typeface="HY헤드라인M" panose="02030600000101010101" pitchFamily="18" charset="-127"/>
      <p:regular r:id="rId15"/>
    </p:embeddedFont>
    <p:embeddedFont>
      <p:font typeface="Tahoma" panose="020B0604030504040204" pitchFamily="34" charset="0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68"/>
            <p14:sldId id="969"/>
            <p14:sldId id="970"/>
            <p14:sldId id="971"/>
            <p14:sldId id="972"/>
            <p14:sldId id="973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0" autoAdjust="0"/>
    <p:restoredTop sz="95944" autoAdjust="0"/>
  </p:normalViewPr>
  <p:slideViewPr>
    <p:cSldViewPr snapToGrid="0">
      <p:cViewPr varScale="1">
        <p:scale>
          <a:sx n="162" d="100"/>
          <a:sy n="162" d="100"/>
        </p:scale>
        <p:origin x="1662" y="144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46367" y="1341136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threadpoolexecutor</a:t>
            </a:r>
            <a:endParaRPr lang="en-US" altLang="ko-KR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1" hangingPunct="1"/>
            <a:r>
              <a:rPr lang="en-US" altLang="ko-KR" sz="2800">
                <a:latin typeface="D2Coding" panose="020B0609020101020101" pitchFamily="49" charset="-127"/>
                <a:ea typeface="D2Coding" panose="020B0609020101020101" pitchFamily="49" charset="-127"/>
              </a:rPr>
              <a:t>2024.05.22</a:t>
            </a:r>
          </a:p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ThreadPoolExecutor</a:t>
            </a:r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9D928-FF09-E178-5C32-2AED9D3D4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123"/>
            <a:ext cx="8229600" cy="5274440"/>
          </a:xfrm>
        </p:spPr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threadpoolexecutor (threadpool.py)	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pool = ThreadPoolExecutor(max_worker = 5)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put()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future = pool.submit(func , i)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queue.get(future)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get()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result = queue.get()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return future.result()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Task(main.py)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for i in range(10):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Task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으로 제한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D04F46D-8B6B-EFC1-307E-F46E96151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263220"/>
              </p:ext>
            </p:extLst>
          </p:nvPr>
        </p:nvGraphicFramePr>
        <p:xfrm>
          <a:off x="2128121" y="1745792"/>
          <a:ext cx="35732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654">
                  <a:extLst>
                    <a:ext uri="{9D8B030D-6E8A-4147-A177-3AD203B41FA5}">
                      <a16:colId xmlns:a16="http://schemas.microsoft.com/office/drawing/2014/main" val="37250363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947877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03796469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7297780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809877630"/>
                    </a:ext>
                  </a:extLst>
                </a:gridCol>
              </a:tblGrid>
              <a:tr h="328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/>
                        <a:t>th2</a:t>
                      </a:r>
                      <a:endParaRPr lang="ko-KR" altLang="en-US" b="1" i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8252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64F4CD3-7579-01F5-875E-4D89C02F6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39330"/>
              </p:ext>
            </p:extLst>
          </p:nvPr>
        </p:nvGraphicFramePr>
        <p:xfrm>
          <a:off x="1005526" y="5586532"/>
          <a:ext cx="63002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25">
                  <a:extLst>
                    <a:ext uri="{9D8B030D-6E8A-4147-A177-3AD203B41FA5}">
                      <a16:colId xmlns:a16="http://schemas.microsoft.com/office/drawing/2014/main" val="1419785981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550289752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3848963403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138288762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558349947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528562705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4188048746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262570868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576275276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198012112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2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917108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B64C0-A955-9892-BED7-A4163CE1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동작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741596-7212-D7CD-5287-4C5F95D1D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put()</a:t>
            </a:r>
          </a:p>
          <a:p>
            <a:pPr lvl="1"/>
            <a:r>
              <a:rPr lang="ko-KR" altLang="en-US"/>
              <a:t>동시에 </a:t>
            </a:r>
            <a:r>
              <a:rPr lang="en-US" altLang="ko-KR"/>
              <a:t>worker 5</a:t>
            </a:r>
            <a:r>
              <a:rPr lang="ko-KR" altLang="en-US"/>
              <a:t>개 사용  </a:t>
            </a:r>
            <a:r>
              <a:rPr lang="en-US" altLang="ko-KR"/>
              <a:t>( Thread 5</a:t>
            </a:r>
            <a:r>
              <a:rPr lang="ko-KR" altLang="en-US"/>
              <a:t>개 사용 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작업이 끝난 </a:t>
            </a:r>
            <a:r>
              <a:rPr lang="en-US" altLang="ko-KR"/>
              <a:t>worker (thread) </a:t>
            </a:r>
            <a:r>
              <a:rPr lang="ko-KR" altLang="en-US"/>
              <a:t>는 작업하지 않은 </a:t>
            </a:r>
            <a:r>
              <a:rPr lang="en-US" altLang="ko-KR"/>
              <a:t>Task </a:t>
            </a:r>
            <a:r>
              <a:rPr lang="ko-KR" altLang="en-US"/>
              <a:t>찾아 실행 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63AFA15-5DF9-9D74-F7AE-ED3937F22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362455"/>
              </p:ext>
            </p:extLst>
          </p:nvPr>
        </p:nvGraphicFramePr>
        <p:xfrm>
          <a:off x="2128121" y="1690318"/>
          <a:ext cx="35732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654">
                  <a:extLst>
                    <a:ext uri="{9D8B030D-6E8A-4147-A177-3AD203B41FA5}">
                      <a16:colId xmlns:a16="http://schemas.microsoft.com/office/drawing/2014/main" val="37250363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947877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03796469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7297780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809877630"/>
                    </a:ext>
                  </a:extLst>
                </a:gridCol>
              </a:tblGrid>
              <a:tr h="328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/>
                        <a:t>th2</a:t>
                      </a:r>
                      <a:endParaRPr lang="ko-KR" altLang="en-US" b="1" i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8252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4106F4-FC3A-0439-2210-38E540FD9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15617"/>
              </p:ext>
            </p:extLst>
          </p:nvPr>
        </p:nvGraphicFramePr>
        <p:xfrm>
          <a:off x="1146927" y="2640551"/>
          <a:ext cx="63002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25">
                  <a:extLst>
                    <a:ext uri="{9D8B030D-6E8A-4147-A177-3AD203B41FA5}">
                      <a16:colId xmlns:a16="http://schemas.microsoft.com/office/drawing/2014/main" val="1419785981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550289752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3848963403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138288762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558349947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528562705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4188048746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262570868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576275276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198012112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2927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3DADF8-0F50-66E5-3DB6-455067FE6347}"/>
              </a:ext>
            </a:extLst>
          </p:cNvPr>
          <p:cNvCxnSpPr/>
          <p:nvPr/>
        </p:nvCxnSpPr>
        <p:spPr>
          <a:xfrm flipH="1">
            <a:off x="1414021" y="2007857"/>
            <a:ext cx="1102936" cy="63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F00651F-9352-E295-1BF0-2FB2807C4701}"/>
              </a:ext>
            </a:extLst>
          </p:cNvPr>
          <p:cNvCxnSpPr/>
          <p:nvPr/>
        </p:nvCxnSpPr>
        <p:spPr>
          <a:xfrm flipH="1">
            <a:off x="2196445" y="2007857"/>
            <a:ext cx="1093510" cy="63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C14E881-7431-45A3-8FE0-1F9C7E5679CA}"/>
              </a:ext>
            </a:extLst>
          </p:cNvPr>
          <p:cNvCxnSpPr/>
          <p:nvPr/>
        </p:nvCxnSpPr>
        <p:spPr>
          <a:xfrm flipH="1">
            <a:off x="2858040" y="2007857"/>
            <a:ext cx="1093510" cy="63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AE0CAB8-7633-609A-5677-D3DA7482F23A}"/>
              </a:ext>
            </a:extLst>
          </p:cNvPr>
          <p:cNvCxnSpPr/>
          <p:nvPr/>
        </p:nvCxnSpPr>
        <p:spPr>
          <a:xfrm flipH="1">
            <a:off x="3432927" y="2007857"/>
            <a:ext cx="1093510" cy="63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C3EFD35-E647-F717-868D-D750E243BFD8}"/>
              </a:ext>
            </a:extLst>
          </p:cNvPr>
          <p:cNvCxnSpPr/>
          <p:nvPr/>
        </p:nvCxnSpPr>
        <p:spPr>
          <a:xfrm flipH="1">
            <a:off x="4137676" y="2007857"/>
            <a:ext cx="1093510" cy="63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E8D39D-B841-CA51-B574-0E30CDA5722B}"/>
              </a:ext>
            </a:extLst>
          </p:cNvPr>
          <p:cNvSpPr txBox="1"/>
          <p:nvPr/>
        </p:nvSpPr>
        <p:spPr>
          <a:xfrm>
            <a:off x="2253040" y="2168467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func::[1]</a:t>
            </a:r>
            <a:endParaRPr lang="ko-KR" alt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D14B6-0785-F2EB-A335-C2CAD71061A7}"/>
              </a:ext>
            </a:extLst>
          </p:cNvPr>
          <p:cNvSpPr txBox="1"/>
          <p:nvPr/>
        </p:nvSpPr>
        <p:spPr>
          <a:xfrm>
            <a:off x="3660079" y="2204214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func::[3]</a:t>
            </a:r>
            <a:endParaRPr lang="ko-KR" altLang="en-US" sz="1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431C3-26D1-364A-2A0B-FF53534B90B7}"/>
              </a:ext>
            </a:extLst>
          </p:cNvPr>
          <p:cNvSpPr txBox="1"/>
          <p:nvPr/>
        </p:nvSpPr>
        <p:spPr>
          <a:xfrm>
            <a:off x="2897591" y="2197246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func::[2]</a:t>
            </a:r>
            <a:endParaRPr lang="ko-KR" alt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5CA9DA-F400-BC1F-259F-C65B0AB00D6A}"/>
              </a:ext>
            </a:extLst>
          </p:cNvPr>
          <p:cNvSpPr txBox="1"/>
          <p:nvPr/>
        </p:nvSpPr>
        <p:spPr>
          <a:xfrm>
            <a:off x="4376664" y="2190278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func::[4]</a:t>
            </a:r>
            <a:endParaRPr lang="ko-KR" altLang="en-US" sz="10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B84F53-9A3B-AEEB-3506-7DA50DA39251}"/>
              </a:ext>
            </a:extLst>
          </p:cNvPr>
          <p:cNvSpPr txBox="1"/>
          <p:nvPr/>
        </p:nvSpPr>
        <p:spPr>
          <a:xfrm>
            <a:off x="1462570" y="2122428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func::[0]</a:t>
            </a:r>
            <a:endParaRPr lang="ko-KR" altLang="en-US" sz="105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E17E02-2D80-33D1-BA62-2604B6047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06223"/>
              </p:ext>
            </p:extLst>
          </p:nvPr>
        </p:nvGraphicFramePr>
        <p:xfrm>
          <a:off x="1796315" y="5158234"/>
          <a:ext cx="605582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143">
                  <a:extLst>
                    <a:ext uri="{9D8B030D-6E8A-4147-A177-3AD203B41FA5}">
                      <a16:colId xmlns:a16="http://schemas.microsoft.com/office/drawing/2014/main" val="1419785981"/>
                    </a:ext>
                  </a:extLst>
                </a:gridCol>
                <a:gridCol w="547118">
                  <a:extLst>
                    <a:ext uri="{9D8B030D-6E8A-4147-A177-3AD203B41FA5}">
                      <a16:colId xmlns:a16="http://schemas.microsoft.com/office/drawing/2014/main" val="3848963403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138288762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558349947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2528562705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4188048746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2262570868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576275276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198012112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2927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0E59B92-45C1-9706-D09F-81E284E70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35981"/>
              </p:ext>
            </p:extLst>
          </p:nvPr>
        </p:nvGraphicFramePr>
        <p:xfrm>
          <a:off x="2739802" y="3749341"/>
          <a:ext cx="35732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654">
                  <a:extLst>
                    <a:ext uri="{9D8B030D-6E8A-4147-A177-3AD203B41FA5}">
                      <a16:colId xmlns:a16="http://schemas.microsoft.com/office/drawing/2014/main" val="37250363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947877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03796469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7297780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809877630"/>
                    </a:ext>
                  </a:extLst>
                </a:gridCol>
              </a:tblGrid>
              <a:tr h="328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/>
                        <a:t>th2</a:t>
                      </a:r>
                      <a:endParaRPr lang="ko-KR" altLang="en-US" b="1" i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8252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1723092-EDC1-6057-02B6-9CEEA8995B01}"/>
              </a:ext>
            </a:extLst>
          </p:cNvPr>
          <p:cNvCxnSpPr>
            <a:cxnSpLocks/>
          </p:cNvCxnSpPr>
          <p:nvPr/>
        </p:nvCxnSpPr>
        <p:spPr>
          <a:xfrm flipH="1">
            <a:off x="2179175" y="4115101"/>
            <a:ext cx="1578410" cy="94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C00DDD6-A2DF-8A3E-0F33-152AB1330128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52348" y="4115101"/>
            <a:ext cx="1674089" cy="99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75060F6-4C8E-DCCE-E822-21818A689367}"/>
              </a:ext>
            </a:extLst>
          </p:cNvPr>
          <p:cNvCxnSpPr>
            <a:cxnSpLocks/>
          </p:cNvCxnSpPr>
          <p:nvPr/>
        </p:nvCxnSpPr>
        <p:spPr>
          <a:xfrm flipH="1">
            <a:off x="3464713" y="4101618"/>
            <a:ext cx="1783146" cy="100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2499392-F3B5-1CFE-F43A-7B2E5C709D77}"/>
              </a:ext>
            </a:extLst>
          </p:cNvPr>
          <p:cNvCxnSpPr>
            <a:cxnSpLocks/>
          </p:cNvCxnSpPr>
          <p:nvPr/>
        </p:nvCxnSpPr>
        <p:spPr>
          <a:xfrm flipH="1">
            <a:off x="4149880" y="4121113"/>
            <a:ext cx="1763784" cy="99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81515F-75A2-22EB-0C6D-13FAC5FA7F70}"/>
              </a:ext>
            </a:extLst>
          </p:cNvPr>
          <p:cNvSpPr txBox="1"/>
          <p:nvPr/>
        </p:nvSpPr>
        <p:spPr>
          <a:xfrm>
            <a:off x="2290506" y="4632511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func::[1]</a:t>
            </a:r>
            <a:endParaRPr lang="ko-KR" altLang="en-US" sz="10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F08B72-F84C-0F3C-1D2C-CE6A6705C429}"/>
              </a:ext>
            </a:extLst>
          </p:cNvPr>
          <p:cNvSpPr txBox="1"/>
          <p:nvPr/>
        </p:nvSpPr>
        <p:spPr>
          <a:xfrm>
            <a:off x="4281569" y="4322214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func::[3]</a:t>
            </a:r>
            <a:endParaRPr lang="ko-KR" alt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32969A-2296-19D9-BB86-269F30113BF7}"/>
              </a:ext>
            </a:extLst>
          </p:cNvPr>
          <p:cNvSpPr txBox="1"/>
          <p:nvPr/>
        </p:nvSpPr>
        <p:spPr>
          <a:xfrm>
            <a:off x="3111270" y="4613562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func::[2]</a:t>
            </a:r>
            <a:endParaRPr lang="ko-KR" altLang="en-US" sz="10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5A4777-D947-CD24-1103-61A9F2C3A761}"/>
              </a:ext>
            </a:extLst>
          </p:cNvPr>
          <p:cNvSpPr txBox="1"/>
          <p:nvPr/>
        </p:nvSpPr>
        <p:spPr>
          <a:xfrm>
            <a:off x="5079142" y="4329829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func::[4]</a:t>
            </a:r>
            <a:endParaRPr lang="ko-KR" altLang="en-US" sz="105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D7B9BEF-A0B0-26E0-28C4-14F9E70366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004606" y="4109089"/>
            <a:ext cx="1819623" cy="104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4EED3A5-BD33-6202-A5C2-31DCA54573CD}"/>
              </a:ext>
            </a:extLst>
          </p:cNvPr>
          <p:cNvSpPr txBox="1"/>
          <p:nvPr/>
        </p:nvSpPr>
        <p:spPr>
          <a:xfrm>
            <a:off x="4608826" y="4814932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6">
                    <a:lumMod val="50000"/>
                  </a:schemeClr>
                </a:solidFill>
              </a:rPr>
              <a:t>func::[5</a:t>
            </a:r>
            <a:r>
              <a:rPr lang="en-US" altLang="ko-KR" sz="1050"/>
              <a:t>]</a:t>
            </a:r>
            <a:endParaRPr lang="ko-KR" altLang="en-US" sz="1050"/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E84EB2CA-6ABA-ECBD-B768-A9BED2799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01068"/>
              </p:ext>
            </p:extLst>
          </p:nvPr>
        </p:nvGraphicFramePr>
        <p:xfrm>
          <a:off x="1387144" y="6002676"/>
          <a:ext cx="78938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85">
                  <a:extLst>
                    <a:ext uri="{9D8B030D-6E8A-4147-A177-3AD203B41FA5}">
                      <a16:colId xmlns:a16="http://schemas.microsoft.com/office/drawing/2014/main" val="608525411"/>
                    </a:ext>
                  </a:extLst>
                </a:gridCol>
              </a:tblGrid>
              <a:tr h="365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960446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785E7F-D823-8F75-8931-CD8F89C4F3D2}"/>
              </a:ext>
            </a:extLst>
          </p:cNvPr>
          <p:cNvSpPr/>
          <p:nvPr/>
        </p:nvSpPr>
        <p:spPr>
          <a:xfrm>
            <a:off x="1292877" y="5889020"/>
            <a:ext cx="6897956" cy="5555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CC25B61-9F2A-5908-A3E2-3255D4C8398F}"/>
              </a:ext>
            </a:extLst>
          </p:cNvPr>
          <p:cNvSpPr txBox="1"/>
          <p:nvPr/>
        </p:nvSpPr>
        <p:spPr>
          <a:xfrm>
            <a:off x="1527277" y="6425759"/>
            <a:ext cx="7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start</a:t>
            </a:r>
            <a:endParaRPr lang="ko-KR" altLang="en-US" sz="14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7ADA82-6BAC-E589-E08B-C044952769DB}"/>
              </a:ext>
            </a:extLst>
          </p:cNvPr>
          <p:cNvSpPr txBox="1"/>
          <p:nvPr/>
        </p:nvSpPr>
        <p:spPr>
          <a:xfrm>
            <a:off x="3914417" y="6427357"/>
            <a:ext cx="10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Queue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55BC42C-D0E6-285A-2D44-14ED967B7B6B}"/>
              </a:ext>
            </a:extLst>
          </p:cNvPr>
          <p:cNvSpPr txBox="1"/>
          <p:nvPr/>
        </p:nvSpPr>
        <p:spPr>
          <a:xfrm>
            <a:off x="2290506" y="5938135"/>
            <a:ext cx="705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...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3810493F-962E-2E5C-6DBA-C8E7DF84B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17062"/>
              </p:ext>
            </p:extLst>
          </p:nvPr>
        </p:nvGraphicFramePr>
        <p:xfrm>
          <a:off x="898184" y="5158234"/>
          <a:ext cx="78938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85">
                  <a:extLst>
                    <a:ext uri="{9D8B030D-6E8A-4147-A177-3AD203B41FA5}">
                      <a16:colId xmlns:a16="http://schemas.microsoft.com/office/drawing/2014/main" val="608525411"/>
                    </a:ext>
                  </a:extLst>
                </a:gridCol>
              </a:tblGrid>
              <a:tr h="365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T0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960446"/>
                  </a:ext>
                </a:extLst>
              </a:tr>
            </a:tbl>
          </a:graphicData>
        </a:graphic>
      </p:graphicFrame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A071C0-141A-AEA3-157D-2C5C17783E0F}"/>
              </a:ext>
            </a:extLst>
          </p:cNvPr>
          <p:cNvCxnSpPr>
            <a:endCxn id="68" idx="0"/>
          </p:cNvCxnSpPr>
          <p:nvPr/>
        </p:nvCxnSpPr>
        <p:spPr>
          <a:xfrm>
            <a:off x="1387144" y="5576723"/>
            <a:ext cx="394692" cy="42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8D35AC-DBF7-9265-EA2B-422878E10255}"/>
              </a:ext>
            </a:extLst>
          </p:cNvPr>
          <p:cNvSpPr txBox="1"/>
          <p:nvPr/>
        </p:nvSpPr>
        <p:spPr>
          <a:xfrm>
            <a:off x="1059710" y="5536779"/>
            <a:ext cx="1583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queue.put(future)</a:t>
            </a:r>
          </a:p>
          <a:p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803CB-9581-C5F7-1339-E0A2E88248A3}"/>
              </a:ext>
            </a:extLst>
          </p:cNvPr>
          <p:cNvSpPr txBox="1"/>
          <p:nvPr/>
        </p:nvSpPr>
        <p:spPr>
          <a:xfrm>
            <a:off x="5793242" y="1698019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worker</a:t>
            </a:r>
            <a:endParaRPr lang="ko-KR" alt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07AEF-BC65-ED3D-2AA3-D50EB389FEF2}"/>
              </a:ext>
            </a:extLst>
          </p:cNvPr>
          <p:cNvSpPr txBox="1"/>
          <p:nvPr/>
        </p:nvSpPr>
        <p:spPr>
          <a:xfrm>
            <a:off x="6356043" y="3779094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worker</a:t>
            </a:r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D40AB-EAB6-B7D0-7F4D-9F8DF73CBCD5}"/>
              </a:ext>
            </a:extLst>
          </p:cNvPr>
          <p:cNvSpPr txBox="1"/>
          <p:nvPr/>
        </p:nvSpPr>
        <p:spPr>
          <a:xfrm>
            <a:off x="7495093" y="2691976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Task</a:t>
            </a:r>
            <a:endParaRPr lang="ko-KR" altLang="en-US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9CC07-2D9F-5946-8F62-CA6460C1136A}"/>
              </a:ext>
            </a:extLst>
          </p:cNvPr>
          <p:cNvSpPr txBox="1"/>
          <p:nvPr/>
        </p:nvSpPr>
        <p:spPr>
          <a:xfrm>
            <a:off x="7960889" y="5214156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Task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644501806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8105E-82C2-46D0-D885-905F385F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동작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47C5B-B87F-63BA-93E8-1D3D6F9F5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put()</a:t>
            </a:r>
          </a:p>
          <a:p>
            <a:pPr lvl="1"/>
            <a:r>
              <a:rPr lang="en-US" altLang="ko-KR"/>
              <a:t>worker (Thread)</a:t>
            </a:r>
            <a:r>
              <a:rPr lang="ko-KR" altLang="en-US"/>
              <a:t>의 순서와 관계없이 동작이 끝난 후에도 다음 </a:t>
            </a:r>
            <a:r>
              <a:rPr lang="en-US" altLang="ko-KR"/>
              <a:t>Task</a:t>
            </a:r>
            <a:r>
              <a:rPr lang="ko-KR" altLang="en-US"/>
              <a:t>를 찾아 동작 </a:t>
            </a: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321807-A948-5BD5-E284-584B1DD2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369653"/>
              </p:ext>
            </p:extLst>
          </p:nvPr>
        </p:nvGraphicFramePr>
        <p:xfrm>
          <a:off x="2224725" y="3663283"/>
          <a:ext cx="581701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51">
                  <a:extLst>
                    <a:ext uri="{9D8B030D-6E8A-4147-A177-3AD203B41FA5}">
                      <a16:colId xmlns:a16="http://schemas.microsoft.com/office/drawing/2014/main" val="1419785981"/>
                    </a:ext>
                  </a:extLst>
                </a:gridCol>
                <a:gridCol w="824276">
                  <a:extLst>
                    <a:ext uri="{9D8B030D-6E8A-4147-A177-3AD203B41FA5}">
                      <a16:colId xmlns:a16="http://schemas.microsoft.com/office/drawing/2014/main" val="138288762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558349947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2528562705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4188048746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2262570868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576275276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198012112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292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AA7C8B-79F3-27CA-DD06-B7CA5B317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542230"/>
              </p:ext>
            </p:extLst>
          </p:nvPr>
        </p:nvGraphicFramePr>
        <p:xfrm>
          <a:off x="2995386" y="2027117"/>
          <a:ext cx="35732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654">
                  <a:extLst>
                    <a:ext uri="{9D8B030D-6E8A-4147-A177-3AD203B41FA5}">
                      <a16:colId xmlns:a16="http://schemas.microsoft.com/office/drawing/2014/main" val="37250363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947877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03796469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7297780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809877630"/>
                    </a:ext>
                  </a:extLst>
                </a:gridCol>
              </a:tblGrid>
              <a:tr h="328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/>
                        <a:t>th2</a:t>
                      </a:r>
                      <a:endParaRPr lang="ko-KR" altLang="en-US" b="1" i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8252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220E3B-594A-09F8-253E-FB5094F353F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874903" y="2392877"/>
            <a:ext cx="1907118" cy="123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A1CE76-80CA-E915-CBF4-ED192E705449}"/>
              </a:ext>
            </a:extLst>
          </p:cNvPr>
          <p:cNvCxnSpPr>
            <a:cxnSpLocks/>
          </p:cNvCxnSpPr>
          <p:nvPr/>
        </p:nvCxnSpPr>
        <p:spPr>
          <a:xfrm flipH="1">
            <a:off x="3774975" y="2379394"/>
            <a:ext cx="1728468" cy="124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D8EA84-0CA6-1938-451E-8568A892568E}"/>
              </a:ext>
            </a:extLst>
          </p:cNvPr>
          <p:cNvCxnSpPr>
            <a:cxnSpLocks/>
          </p:cNvCxnSpPr>
          <p:nvPr/>
        </p:nvCxnSpPr>
        <p:spPr>
          <a:xfrm flipH="1">
            <a:off x="4432736" y="2398889"/>
            <a:ext cx="1736512" cy="127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E5BD3A-C2AD-4963-03A8-65E63130E33E}"/>
              </a:ext>
            </a:extLst>
          </p:cNvPr>
          <p:cNvSpPr txBox="1"/>
          <p:nvPr/>
        </p:nvSpPr>
        <p:spPr>
          <a:xfrm>
            <a:off x="5654852" y="3313888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6">
                    <a:lumMod val="50000"/>
                  </a:schemeClr>
                </a:solidFill>
              </a:rPr>
              <a:t>func::[6]</a:t>
            </a:r>
            <a:endParaRPr lang="ko-KR" alt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ADDCA0-BB78-8EC3-8DCE-57596042E1C8}"/>
              </a:ext>
            </a:extLst>
          </p:cNvPr>
          <p:cNvSpPr txBox="1"/>
          <p:nvPr/>
        </p:nvSpPr>
        <p:spPr>
          <a:xfrm>
            <a:off x="3863911" y="3186930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func::[3]</a:t>
            </a:r>
            <a:endParaRPr lang="ko-KR" altLang="en-US" sz="10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487D3-4FEB-DD96-927C-0CF860576E8A}"/>
              </a:ext>
            </a:extLst>
          </p:cNvPr>
          <p:cNvSpPr txBox="1"/>
          <p:nvPr/>
        </p:nvSpPr>
        <p:spPr>
          <a:xfrm>
            <a:off x="3060875" y="3143610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func::[2]</a:t>
            </a:r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9E539-AD4B-C8E1-DC09-EEED440AF910}"/>
              </a:ext>
            </a:extLst>
          </p:cNvPr>
          <p:cNvSpPr txBox="1"/>
          <p:nvPr/>
        </p:nvSpPr>
        <p:spPr>
          <a:xfrm>
            <a:off x="5433944" y="2618196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func::[4]</a:t>
            </a:r>
            <a:endParaRPr lang="ko-KR" altLang="en-US" sz="105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CB35E0-D984-616F-B046-266BCA454CA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320889" y="2406360"/>
            <a:ext cx="1812344" cy="1256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9FB2C0-CD24-43DE-F953-1478276A1268}"/>
              </a:ext>
            </a:extLst>
          </p:cNvPr>
          <p:cNvSpPr txBox="1"/>
          <p:nvPr/>
        </p:nvSpPr>
        <p:spPr>
          <a:xfrm>
            <a:off x="4770489" y="3313888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6">
                    <a:lumMod val="50000"/>
                  </a:schemeClr>
                </a:solidFill>
              </a:rPr>
              <a:t>func::[5]</a:t>
            </a:r>
            <a:endParaRPr lang="ko-KR" alt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B5A70A-BA8F-DAA6-1119-78C488CB592B}"/>
              </a:ext>
            </a:extLst>
          </p:cNvPr>
          <p:cNvCxnSpPr>
            <a:cxnSpLocks/>
          </p:cNvCxnSpPr>
          <p:nvPr/>
        </p:nvCxnSpPr>
        <p:spPr>
          <a:xfrm>
            <a:off x="4035624" y="2406360"/>
            <a:ext cx="1812344" cy="1256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FD0507E-D865-B1DC-9D74-E64B5EB8D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459673"/>
              </p:ext>
            </p:extLst>
          </p:nvPr>
        </p:nvGraphicFramePr>
        <p:xfrm>
          <a:off x="857838" y="5396233"/>
          <a:ext cx="1197205" cy="42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315">
                  <a:extLst>
                    <a:ext uri="{9D8B030D-6E8A-4147-A177-3AD203B41FA5}">
                      <a16:colId xmlns:a16="http://schemas.microsoft.com/office/drawing/2014/main" val="608525411"/>
                    </a:ext>
                  </a:extLst>
                </a:gridCol>
                <a:gridCol w="593890">
                  <a:extLst>
                    <a:ext uri="{9D8B030D-6E8A-4147-A177-3AD203B41FA5}">
                      <a16:colId xmlns:a16="http://schemas.microsoft.com/office/drawing/2014/main" val="3425081213"/>
                    </a:ext>
                  </a:extLst>
                </a:gridCol>
              </a:tblGrid>
              <a:tr h="42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96044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C7586A-2A4F-92A4-6EA8-1E73142C12EB}"/>
              </a:ext>
            </a:extLst>
          </p:cNvPr>
          <p:cNvSpPr/>
          <p:nvPr/>
        </p:nvSpPr>
        <p:spPr>
          <a:xfrm>
            <a:off x="763571" y="5282577"/>
            <a:ext cx="7278171" cy="6426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40969E-B3ED-B28C-0238-501814B4A0ED}"/>
              </a:ext>
            </a:extLst>
          </p:cNvPr>
          <p:cNvSpPr txBox="1"/>
          <p:nvPr/>
        </p:nvSpPr>
        <p:spPr>
          <a:xfrm>
            <a:off x="904294" y="5897570"/>
            <a:ext cx="744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start</a:t>
            </a:r>
            <a:endParaRPr lang="ko-KR" alt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F8B002-8514-FBEB-FD59-EADB2D71E4C6}"/>
              </a:ext>
            </a:extLst>
          </p:cNvPr>
          <p:cNvSpPr txBox="1"/>
          <p:nvPr/>
        </p:nvSpPr>
        <p:spPr>
          <a:xfrm>
            <a:off x="4083027" y="4886165"/>
            <a:ext cx="111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Queue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485F93-BC06-386C-CED1-0B1B8E0A3516}"/>
              </a:ext>
            </a:extLst>
          </p:cNvPr>
          <p:cNvSpPr txBox="1"/>
          <p:nvPr/>
        </p:nvSpPr>
        <p:spPr>
          <a:xfrm>
            <a:off x="2332176" y="5322126"/>
            <a:ext cx="744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...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392790C-6CB9-7682-29F4-8BB64CC36FFA}"/>
              </a:ext>
            </a:extLst>
          </p:cNvPr>
          <p:cNvCxnSpPr>
            <a:cxnSpLocks/>
          </p:cNvCxnSpPr>
          <p:nvPr/>
        </p:nvCxnSpPr>
        <p:spPr>
          <a:xfrm>
            <a:off x="1159496" y="4308050"/>
            <a:ext cx="0" cy="967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1E103DB-6AFD-C6A9-7D70-34CFE46C6809}"/>
              </a:ext>
            </a:extLst>
          </p:cNvPr>
          <p:cNvCxnSpPr>
            <a:cxnSpLocks/>
          </p:cNvCxnSpPr>
          <p:nvPr/>
        </p:nvCxnSpPr>
        <p:spPr>
          <a:xfrm>
            <a:off x="1731389" y="4308050"/>
            <a:ext cx="0" cy="967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A984B8DB-F972-A71B-9140-3C241EAC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89189"/>
              </p:ext>
            </p:extLst>
          </p:nvPr>
        </p:nvGraphicFramePr>
        <p:xfrm>
          <a:off x="828964" y="3657583"/>
          <a:ext cx="1197205" cy="42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315">
                  <a:extLst>
                    <a:ext uri="{9D8B030D-6E8A-4147-A177-3AD203B41FA5}">
                      <a16:colId xmlns:a16="http://schemas.microsoft.com/office/drawing/2014/main" val="608525411"/>
                    </a:ext>
                  </a:extLst>
                </a:gridCol>
                <a:gridCol w="593890">
                  <a:extLst>
                    <a:ext uri="{9D8B030D-6E8A-4147-A177-3AD203B41FA5}">
                      <a16:colId xmlns:a16="http://schemas.microsoft.com/office/drawing/2014/main" val="3425081213"/>
                    </a:ext>
                  </a:extLst>
                </a:gridCol>
              </a:tblGrid>
              <a:tr h="42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T0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T1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96044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3C13D52F-9BCF-255C-E11F-CC5278DE1221}"/>
              </a:ext>
            </a:extLst>
          </p:cNvPr>
          <p:cNvSpPr txBox="1"/>
          <p:nvPr/>
        </p:nvSpPr>
        <p:spPr>
          <a:xfrm>
            <a:off x="664589" y="4483940"/>
            <a:ext cx="1583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queue.put(future)</a:t>
            </a:r>
          </a:p>
          <a:p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9D4DF-9FBB-61F5-F350-F2FEFD3B96A6}"/>
              </a:ext>
            </a:extLst>
          </p:cNvPr>
          <p:cNvSpPr txBox="1"/>
          <p:nvPr/>
        </p:nvSpPr>
        <p:spPr>
          <a:xfrm>
            <a:off x="6682324" y="2082427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worker</a:t>
            </a:r>
            <a:endParaRPr lang="ko-KR" alt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8A7A1-63BF-8EA2-2BB1-0E02D37E40AC}"/>
              </a:ext>
            </a:extLst>
          </p:cNvPr>
          <p:cNvSpPr txBox="1"/>
          <p:nvPr/>
        </p:nvSpPr>
        <p:spPr>
          <a:xfrm>
            <a:off x="8171256" y="3719205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Task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918051673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4D3E7-FFD2-EDEF-7163-3160848E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동작원리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2DA51-6690-3C28-87F5-C0D752A30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get()</a:t>
            </a:r>
          </a:p>
          <a:p>
            <a:pPr lvl="1"/>
            <a:r>
              <a:rPr lang="en-US" altLang="ko-KR"/>
              <a:t>Queue </a:t>
            </a:r>
            <a:r>
              <a:rPr lang="ko-KR" altLang="en-US"/>
              <a:t>특징으로 순서대로 </a:t>
            </a:r>
            <a:r>
              <a:rPr lang="en-US" altLang="ko-KR"/>
              <a:t>start </a:t>
            </a:r>
            <a:r>
              <a:rPr lang="ko-KR" altLang="en-US"/>
              <a:t>부터 꺼냄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E70DEF3-570A-F1ED-16B3-267468058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91388"/>
              </p:ext>
            </p:extLst>
          </p:nvPr>
        </p:nvGraphicFramePr>
        <p:xfrm>
          <a:off x="1178350" y="2634948"/>
          <a:ext cx="66081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19">
                  <a:extLst>
                    <a:ext uri="{9D8B030D-6E8A-4147-A177-3AD203B41FA5}">
                      <a16:colId xmlns:a16="http://schemas.microsoft.com/office/drawing/2014/main" val="1419785981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2550289752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3848963403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138288762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558349947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2528562705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4188048746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2262570868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576275276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1980121125"/>
                    </a:ext>
                  </a:extLst>
                </a:gridCol>
              </a:tblGrid>
              <a:tr h="363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292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69094C7-4211-6829-E2F4-0B8C4C4BE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41651"/>
              </p:ext>
            </p:extLst>
          </p:nvPr>
        </p:nvGraphicFramePr>
        <p:xfrm>
          <a:off x="526326" y="4498504"/>
          <a:ext cx="84102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28">
                  <a:extLst>
                    <a:ext uri="{9D8B030D-6E8A-4147-A177-3AD203B41FA5}">
                      <a16:colId xmlns:a16="http://schemas.microsoft.com/office/drawing/2014/main" val="2216886634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3887530557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2745285577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4292445118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2762806733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2487689313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1762379315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722502101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1575619682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158033473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output[0]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output[1]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output[2]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output[3]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output[4]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output[5]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output[6]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output[7]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output[8]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output[9]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503184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5491F6B-D92A-BEC5-5D46-B9C398B25400}"/>
              </a:ext>
            </a:extLst>
          </p:cNvPr>
          <p:cNvCxnSpPr>
            <a:cxnSpLocks/>
          </p:cNvCxnSpPr>
          <p:nvPr/>
        </p:nvCxnSpPr>
        <p:spPr>
          <a:xfrm flipH="1">
            <a:off x="952107" y="3023183"/>
            <a:ext cx="541255" cy="1452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A123CDC-A002-5664-D4A2-F9BDC82E901D}"/>
              </a:ext>
            </a:extLst>
          </p:cNvPr>
          <p:cNvCxnSpPr>
            <a:cxnSpLocks/>
          </p:cNvCxnSpPr>
          <p:nvPr/>
        </p:nvCxnSpPr>
        <p:spPr>
          <a:xfrm flipH="1">
            <a:off x="1704681" y="3023183"/>
            <a:ext cx="417919" cy="146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B7BF88B-8C15-C66C-58D1-31FE8E1F7F24}"/>
              </a:ext>
            </a:extLst>
          </p:cNvPr>
          <p:cNvCxnSpPr>
            <a:cxnSpLocks/>
          </p:cNvCxnSpPr>
          <p:nvPr/>
        </p:nvCxnSpPr>
        <p:spPr>
          <a:xfrm flipH="1">
            <a:off x="2460396" y="3023183"/>
            <a:ext cx="294584" cy="14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9FD82D-E84E-4AE5-DE19-069ABD7C9F9F}"/>
              </a:ext>
            </a:extLst>
          </p:cNvPr>
          <p:cNvSpPr txBox="1"/>
          <p:nvPr/>
        </p:nvSpPr>
        <p:spPr>
          <a:xfrm>
            <a:off x="3682622" y="3147985"/>
            <a:ext cx="676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93DC1-A852-70DF-6428-14298D086A8A}"/>
              </a:ext>
            </a:extLst>
          </p:cNvPr>
          <p:cNvSpPr txBox="1"/>
          <p:nvPr/>
        </p:nvSpPr>
        <p:spPr>
          <a:xfrm>
            <a:off x="999241" y="3581786"/>
            <a:ext cx="196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queue.get().result()</a:t>
            </a:r>
            <a:endParaRPr lang="ko-KR" altLang="en-US" sz="14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EBDA39-3D80-73F2-D5F5-E4F0ADE7A630}"/>
              </a:ext>
            </a:extLst>
          </p:cNvPr>
          <p:cNvSpPr/>
          <p:nvPr/>
        </p:nvSpPr>
        <p:spPr>
          <a:xfrm>
            <a:off x="999241" y="2499590"/>
            <a:ext cx="6897956" cy="5905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6D8871-6271-70B6-4F24-03E7004E6CB1}"/>
              </a:ext>
            </a:extLst>
          </p:cNvPr>
          <p:cNvSpPr txBox="1"/>
          <p:nvPr/>
        </p:nvSpPr>
        <p:spPr>
          <a:xfrm>
            <a:off x="1304041" y="2210952"/>
            <a:ext cx="551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start</a:t>
            </a:r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AD5CB8-6A13-938F-7484-BCD385F29232}"/>
              </a:ext>
            </a:extLst>
          </p:cNvPr>
          <p:cNvSpPr txBox="1"/>
          <p:nvPr/>
        </p:nvSpPr>
        <p:spPr>
          <a:xfrm>
            <a:off x="3848768" y="2099438"/>
            <a:ext cx="111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Queue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09579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7C2F6-25E5-3D99-BD8B-1756C3BB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main.py</a:t>
            </a:r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E1B7269-F311-DEDC-9EB9-8705549A8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4254" y="1720536"/>
            <a:ext cx="4424226" cy="4175095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0A5BE5-536B-7AE4-FD52-49FEEFAC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13" y="1720536"/>
            <a:ext cx="4650267" cy="18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47310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9374C-E2F0-536B-35D6-66161DDA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threadpool.py</a:t>
            </a:r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070045B-EEAB-0258-F41B-4AB203B99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6904" y="1845452"/>
            <a:ext cx="5123065" cy="3322384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C953BD-22BF-BA4A-3825-5D131C01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1" y="1845452"/>
            <a:ext cx="3908953" cy="27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8421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B0740-44E0-E330-3588-5D1AB5DA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func.py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FC264-E559-30E1-D968-127EA0F43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E7B75-55BB-B8B1-6B12-36B75B88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99" y="1274874"/>
            <a:ext cx="4878875" cy="3710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77DA7A-FBA5-2281-014B-34A2271C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667927"/>
            <a:ext cx="4344402" cy="28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4768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11612</TotalTime>
  <Words>345</Words>
  <Application>Microsoft Office PowerPoint</Application>
  <PresentationFormat>화면 슬라이드 쇼(4:3)</PresentationFormat>
  <Paragraphs>158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D2Coding</vt:lpstr>
      <vt:lpstr>맑은 고딕</vt:lpstr>
      <vt:lpstr>Wingdings</vt:lpstr>
      <vt:lpstr>Times New Roman</vt:lpstr>
      <vt:lpstr>HY견고딕</vt:lpstr>
      <vt:lpstr>HY헤드라인M</vt:lpstr>
      <vt:lpstr>Arial</vt:lpstr>
      <vt:lpstr>굴림</vt:lpstr>
      <vt:lpstr>Tahoma</vt:lpstr>
      <vt:lpstr>ETRI 경영목표안(역대기관장 간담회)</vt:lpstr>
      <vt:lpstr>PowerPoint 프레젠테이션</vt:lpstr>
      <vt:lpstr>ThreadPoolExecutor</vt:lpstr>
      <vt:lpstr>동작 원리</vt:lpstr>
      <vt:lpstr>동작 원리</vt:lpstr>
      <vt:lpstr>동작원리</vt:lpstr>
      <vt:lpstr>main.py</vt:lpstr>
      <vt:lpstr>threadpool.py</vt:lpstr>
      <vt:lpstr>func.py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90</cp:revision>
  <cp:lastPrinted>2019-12-16T01:40:03Z</cp:lastPrinted>
  <dcterms:created xsi:type="dcterms:W3CDTF">2023-02-07T01:39:00Z</dcterms:created>
  <dcterms:modified xsi:type="dcterms:W3CDTF">2024-05-23T06:34:32Z</dcterms:modified>
</cp:coreProperties>
</file>